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4" r:id="rId2"/>
    <p:sldId id="266" r:id="rId3"/>
    <p:sldId id="265" r:id="rId4"/>
  </p:sldIdLst>
  <p:sldSz cx="12192000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024" userDrawn="1">
          <p15:clr>
            <a:srgbClr val="A4A3A4"/>
          </p15:clr>
        </p15:guide>
        <p15:guide id="4" orient="horz" pos="2296" userDrawn="1">
          <p15:clr>
            <a:srgbClr val="A4A3A4"/>
          </p15:clr>
        </p15:guide>
        <p15:guide id="5" pos="438" userDrawn="1">
          <p15:clr>
            <a:srgbClr val="A4A3A4"/>
          </p15:clr>
        </p15:guide>
        <p15:guide id="6" pos="7242" userDrawn="1">
          <p15:clr>
            <a:srgbClr val="A4A3A4"/>
          </p15:clr>
        </p15:guide>
        <p15:guide id="7" pos="3568" userDrawn="1">
          <p15:clr>
            <a:srgbClr val="A4A3A4"/>
          </p15:clr>
        </p15:guide>
        <p15:guide id="8" pos="4112" userDrawn="1">
          <p15:clr>
            <a:srgbClr val="A4A3A4"/>
          </p15:clr>
        </p15:guide>
        <p15:guide id="9" pos="98" userDrawn="1">
          <p15:clr>
            <a:srgbClr val="A4A3A4"/>
          </p15:clr>
        </p15:guide>
        <p15:guide id="10" pos="75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0051"/>
    <a:srgbClr val="D9D9D9"/>
    <a:srgbClr val="FAFFFA"/>
    <a:srgbClr val="860054"/>
    <a:srgbClr val="51B440"/>
    <a:srgbClr val="700048"/>
    <a:srgbClr val="7F6E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760" autoAdjust="0"/>
    <p:restoredTop sz="94660"/>
  </p:normalViewPr>
  <p:slideViewPr>
    <p:cSldViewPr snapToGrid="0" showGuides="1">
      <p:cViewPr varScale="1">
        <p:scale>
          <a:sx n="186" d="100"/>
          <a:sy n="186" d="100"/>
        </p:scale>
        <p:origin x="216" y="256"/>
      </p:cViewPr>
      <p:guideLst>
        <p:guide orient="horz" pos="2160"/>
        <p:guide pos="3840"/>
        <p:guide orient="horz" pos="2024"/>
        <p:guide orient="horz" pos="2296"/>
        <p:guide pos="438"/>
        <p:guide pos="7242"/>
        <p:guide pos="3568"/>
        <p:guide pos="4112"/>
        <p:guide pos="98"/>
        <p:guide pos="75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21EB2-2502-AD48-87C6-4B0BDBCFC19F}" type="datetimeFigureOut">
              <a:rPr lang="es-ES" smtClean="0"/>
              <a:t>14/10/25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D5913-A3C9-1C44-AFE8-059D6A5705C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0448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 userDrawn="1"/>
        </p:nvGrpSpPr>
        <p:grpSpPr>
          <a:xfrm>
            <a:off x="0" y="6273800"/>
            <a:ext cx="12192000" cy="584200"/>
            <a:chOff x="0" y="6273800"/>
            <a:chExt cx="12192000" cy="584200"/>
          </a:xfrm>
        </p:grpSpPr>
        <p:pic>
          <p:nvPicPr>
            <p:cNvPr id="7" name="Picture 1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6273800"/>
              <a:ext cx="10080625" cy="5842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" name="Picture 1"/>
            <p:cNvPicPr>
              <a:picLocks noChangeAspect="1" noChangeArrowheads="1"/>
            </p:cNvPicPr>
            <p:nvPr userDrawn="1"/>
          </p:nvPicPr>
          <p:blipFill rotWithShape="1">
            <a:blip r:embed="rId2"/>
            <a:srcRect l="77971"/>
            <a:stretch/>
          </p:blipFill>
          <p:spPr bwMode="auto">
            <a:xfrm>
              <a:off x="9971314" y="6273800"/>
              <a:ext cx="2220686" cy="5842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07A20-0F39-4FDE-ADAE-68A4025B5DF0}" type="datetimeFigureOut">
              <a:rPr lang="ca-ES" smtClean="0"/>
              <a:pPr/>
              <a:t>14/10/25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9296400" y="6383337"/>
            <a:ext cx="2743200" cy="365125"/>
          </a:xfrm>
        </p:spPr>
        <p:txBody>
          <a:bodyPr/>
          <a:lstStyle/>
          <a:p>
            <a:fld id="{A84122ED-AA09-4605-B43F-C7E272C295E2}" type="slidenum">
              <a:rPr lang="ca-ES" smtClean="0"/>
              <a:pPr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840490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07A20-0F39-4FDE-ADAE-68A4025B5DF0}" type="datetimeFigureOut">
              <a:rPr lang="ca-ES" smtClean="0"/>
              <a:pPr/>
              <a:t>14/10/25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122ED-AA09-4605-B43F-C7E272C295E2}" type="slidenum">
              <a:rPr lang="ca-ES" smtClean="0"/>
              <a:pPr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35640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uadroTexto 178"/>
          <p:cNvSpPr txBox="1"/>
          <p:nvPr/>
        </p:nvSpPr>
        <p:spPr>
          <a:xfrm>
            <a:off x="428625" y="108065"/>
            <a:ext cx="11658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b="1" dirty="0">
                <a:solidFill>
                  <a:srgbClr val="83005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IMATGE D’USUARI</a:t>
            </a:r>
            <a:endParaRPr lang="es-ES" sz="2400" b="1" dirty="0">
              <a:solidFill>
                <a:srgbClr val="83005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CuadroTexto 165"/>
          <p:cNvSpPr txBox="1"/>
          <p:nvPr/>
        </p:nvSpPr>
        <p:spPr>
          <a:xfrm>
            <a:off x="442052" y="1043755"/>
            <a:ext cx="11658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83005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PLANTILLA PER A CREAR IMATGES D’USUARI DE COMPTES DE XARXES SOCIALS</a:t>
            </a:r>
          </a:p>
        </p:txBody>
      </p:sp>
      <p:sp>
        <p:nvSpPr>
          <p:cNvPr id="214" name="Rectángulo 213"/>
          <p:cNvSpPr/>
          <p:nvPr/>
        </p:nvSpPr>
        <p:spPr>
          <a:xfrm>
            <a:off x="428625" y="1631485"/>
            <a:ext cx="5880735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b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Instruccions: </a:t>
            </a:r>
          </a:p>
          <a:p>
            <a:endParaRPr lang="ca-ES" sz="1200" b="1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Enganxa la imatge d’usuari que vulguis provar en aquesta diapositiva.</a:t>
            </a:r>
          </a:p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Mou la imatge a la zona taronja anomenada “Àrea per a imatge”.</a:t>
            </a:r>
          </a:p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Si la imatge queda per sota de la forma taronja, selecciona-la, ves a la pestanya </a:t>
            </a:r>
            <a:r>
              <a:rPr lang="ca-ES" sz="1200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Format</a:t>
            </a: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i al grup d’eines </a:t>
            </a:r>
            <a:r>
              <a:rPr lang="ca-ES" sz="1200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Organització</a:t>
            </a: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clica la funció </a:t>
            </a:r>
            <a:r>
              <a:rPr lang="ca-ES" sz="1200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Porta-ho al davant </a:t>
            </a: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o </a:t>
            </a:r>
            <a:r>
              <a:rPr lang="ca-ES" sz="1200" i="1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Traer</a:t>
            </a:r>
            <a:r>
              <a:rPr lang="ca-ES" sz="1200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al </a:t>
            </a:r>
            <a:r>
              <a:rPr lang="ca-ES" sz="1200" i="1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frente</a:t>
            </a: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.</a:t>
            </a:r>
          </a:p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Posa la plantilla damunt de la imatge. Si no queda superposada, selecciona la plantilla, ves a la pestanya </a:t>
            </a:r>
            <a:r>
              <a:rPr lang="ca-ES" sz="1200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Format</a:t>
            </a: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i tria la funció </a:t>
            </a:r>
            <a:r>
              <a:rPr lang="ca-ES" sz="1200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Porta-ho al davant</a:t>
            </a: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al grup d’eines </a:t>
            </a:r>
            <a:r>
              <a:rPr lang="ca-ES" sz="1200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Organització</a:t>
            </a: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. </a:t>
            </a:r>
          </a:p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Adapta les dimensions de la teva imatge a l’espai disponible a la plantilla.</a:t>
            </a:r>
          </a:p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Si no tens imatge, sempre pots utilitzar el text de la marca oficial, respectant el tipus de lletra </a:t>
            </a:r>
            <a:r>
              <a:rPr lang="ca-ES" sz="1200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Times</a:t>
            </a: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-Roman i deixant el nom de la universitat a la part inferior en una sola línia.</a:t>
            </a:r>
          </a:p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Quan estigui tot ajustat, amplia la diapositiva tant com puguis (si pots, fins al 400 %) i utilitza l’eina </a:t>
            </a:r>
            <a:r>
              <a:rPr lang="ca-ES" sz="1200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Retalla i esbossa o Retalla (</a:t>
            </a:r>
            <a:r>
              <a:rPr lang="ca-ES" sz="1200" i="1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Recortes</a:t>
            </a:r>
            <a:r>
              <a:rPr lang="ca-ES" sz="1200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)</a:t>
            </a: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de Windows per a retallar la imatge justament entre el quadrat negre i la circumferència lila. </a:t>
            </a:r>
          </a:p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Segueix les indicacions que es mostren a la següent </a:t>
            </a:r>
            <a:r>
              <a:rPr lang="ca-ES" sz="1200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dipositiva</a:t>
            </a: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.</a:t>
            </a:r>
          </a:p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Desa la imatge i utilitza-la a la xarxa social corresponent.</a:t>
            </a:r>
          </a:p>
        </p:txBody>
      </p:sp>
      <p:sp>
        <p:nvSpPr>
          <p:cNvPr id="2" name="Rectángulo 1"/>
          <p:cNvSpPr/>
          <p:nvPr/>
        </p:nvSpPr>
        <p:spPr>
          <a:xfrm>
            <a:off x="7273016" y="3616644"/>
            <a:ext cx="1440000" cy="1440000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ca-ES" sz="1400" dirty="0"/>
              <a:t>Àrea de proves</a:t>
            </a:r>
            <a:endParaRPr lang="es-ES" sz="1400" dirty="0"/>
          </a:p>
        </p:txBody>
      </p:sp>
      <p:sp>
        <p:nvSpPr>
          <p:cNvPr id="3" name="Rectángulo 2"/>
          <p:cNvSpPr/>
          <p:nvPr/>
        </p:nvSpPr>
        <p:spPr>
          <a:xfrm>
            <a:off x="7419438" y="3763627"/>
            <a:ext cx="1147157" cy="794948"/>
          </a:xfrm>
          <a:prstGeom prst="rect">
            <a:avLst/>
          </a:prstGeom>
          <a:ln>
            <a:prstDash val="dash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dirty="0"/>
              <a:t>Àrea per </a:t>
            </a:r>
            <a:br>
              <a:rPr lang="ca-ES" dirty="0"/>
            </a:br>
            <a:r>
              <a:rPr lang="ca-ES" dirty="0"/>
              <a:t>a imatge</a:t>
            </a:r>
            <a:endParaRPr lang="es-ES" dirty="0"/>
          </a:p>
        </p:txBody>
      </p:sp>
      <p:sp>
        <p:nvSpPr>
          <p:cNvPr id="26" name="Rectángulo 25"/>
          <p:cNvSpPr/>
          <p:nvPr/>
        </p:nvSpPr>
        <p:spPr>
          <a:xfrm>
            <a:off x="9373842" y="3616644"/>
            <a:ext cx="1440000" cy="1440000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ca-ES" sz="1400" dirty="0"/>
              <a:t>Àrea de proves</a:t>
            </a:r>
            <a:endParaRPr lang="es-ES" sz="1400" dirty="0"/>
          </a:p>
        </p:txBody>
      </p:sp>
      <p:sp>
        <p:nvSpPr>
          <p:cNvPr id="4" name="CuadroTexto 3"/>
          <p:cNvSpPr txBox="1"/>
          <p:nvPr/>
        </p:nvSpPr>
        <p:spPr>
          <a:xfrm>
            <a:off x="9465893" y="3781635"/>
            <a:ext cx="1255897" cy="86976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ca-ES" sz="900" dirty="0">
                <a:solidFill>
                  <a:srgbClr val="830051"/>
                </a:solidFill>
                <a:latin typeface="Times-Roman" pitchFamily="2" charset="0"/>
              </a:rPr>
              <a:t>Nom unitat </a:t>
            </a:r>
          </a:p>
          <a:p>
            <a:pPr algn="ctr"/>
            <a:r>
              <a:rPr lang="ca-ES" sz="900" b="1" dirty="0">
                <a:latin typeface="Times" panose="02020603050405020304" pitchFamily="18" charset="0"/>
              </a:rPr>
              <a:t>Universitat de Lleida</a:t>
            </a:r>
          </a:p>
        </p:txBody>
      </p:sp>
      <p:grpSp>
        <p:nvGrpSpPr>
          <p:cNvPr id="10" name="Grupo 9"/>
          <p:cNvGrpSpPr/>
          <p:nvPr/>
        </p:nvGrpSpPr>
        <p:grpSpPr>
          <a:xfrm>
            <a:off x="7273016" y="1918380"/>
            <a:ext cx="1440000" cy="1440000"/>
            <a:chOff x="6793661" y="1818358"/>
            <a:chExt cx="1454400" cy="1454400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3661" y="1818358"/>
              <a:ext cx="1454400" cy="1454400"/>
            </a:xfrm>
            <a:prstGeom prst="rect">
              <a:avLst/>
            </a:prstGeom>
          </p:spPr>
        </p:pic>
        <p:sp>
          <p:nvSpPr>
            <p:cNvPr id="16" name="Rectángulo 15"/>
            <p:cNvSpPr/>
            <p:nvPr/>
          </p:nvSpPr>
          <p:spPr>
            <a:xfrm>
              <a:off x="6927287" y="1952951"/>
              <a:ext cx="1173600" cy="1173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</p:grpSp>
      <p:grpSp>
        <p:nvGrpSpPr>
          <p:cNvPr id="21" name="Agrupa 20">
            <a:extLst>
              <a:ext uri="{FF2B5EF4-FFF2-40B4-BE49-F238E27FC236}">
                <a16:creationId xmlns:a16="http://schemas.microsoft.com/office/drawing/2014/main" id="{FE97DD44-347D-4224-A411-7550B976BF1F}"/>
              </a:ext>
            </a:extLst>
          </p:cNvPr>
          <p:cNvGrpSpPr/>
          <p:nvPr/>
        </p:nvGrpSpPr>
        <p:grpSpPr>
          <a:xfrm>
            <a:off x="9373841" y="1912630"/>
            <a:ext cx="1440000" cy="1440000"/>
            <a:chOff x="8713016" y="1912630"/>
            <a:chExt cx="1440000" cy="1440000"/>
          </a:xfrm>
        </p:grpSpPr>
        <p:pic>
          <p:nvPicPr>
            <p:cNvPr id="20" name="Imatge 19">
              <a:extLst>
                <a:ext uri="{FF2B5EF4-FFF2-40B4-BE49-F238E27FC236}">
                  <a16:creationId xmlns:a16="http://schemas.microsoft.com/office/drawing/2014/main" id="{CB8B60F0-AB9B-4F47-A09D-F9947FD36C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13016" y="1912630"/>
              <a:ext cx="1440000" cy="1440000"/>
            </a:xfrm>
            <a:prstGeom prst="rect">
              <a:avLst/>
            </a:prstGeom>
          </p:spPr>
        </p:pic>
        <p:sp>
          <p:nvSpPr>
            <p:cNvPr id="25" name="Rectángulo 15">
              <a:extLst>
                <a:ext uri="{FF2B5EF4-FFF2-40B4-BE49-F238E27FC236}">
                  <a16:creationId xmlns:a16="http://schemas.microsoft.com/office/drawing/2014/main" id="{F56EA22D-78E6-4BB9-9674-58B55C895182}"/>
                </a:ext>
              </a:extLst>
            </p:cNvPr>
            <p:cNvSpPr/>
            <p:nvPr/>
          </p:nvSpPr>
          <p:spPr>
            <a:xfrm>
              <a:off x="8852026" y="2051640"/>
              <a:ext cx="1161980" cy="11619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</p:grpSp>
    </p:spTree>
    <p:extLst>
      <p:ext uri="{BB962C8B-B14F-4D97-AF65-F5344CB8AC3E}">
        <p14:creationId xmlns:p14="http://schemas.microsoft.com/office/powerpoint/2010/main" val="3800716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uadroTexto 178"/>
          <p:cNvSpPr txBox="1"/>
          <p:nvPr/>
        </p:nvSpPr>
        <p:spPr>
          <a:xfrm>
            <a:off x="428625" y="108065"/>
            <a:ext cx="11658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b="1" dirty="0">
                <a:solidFill>
                  <a:srgbClr val="83005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IMATGE D’USUARI</a:t>
            </a:r>
            <a:endParaRPr lang="es-ES" sz="2400" b="1" dirty="0">
              <a:solidFill>
                <a:srgbClr val="83005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CuadroTexto 165"/>
          <p:cNvSpPr txBox="1"/>
          <p:nvPr/>
        </p:nvSpPr>
        <p:spPr>
          <a:xfrm>
            <a:off x="442052" y="1043755"/>
            <a:ext cx="11658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83005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PLANTILLA PER A CREAR IMATGES D’USUARI DE COMPTES DE XARXES SOCIALS</a:t>
            </a:r>
          </a:p>
        </p:txBody>
      </p:sp>
      <p:sp>
        <p:nvSpPr>
          <p:cNvPr id="214" name="Rectángulo 213"/>
          <p:cNvSpPr/>
          <p:nvPr/>
        </p:nvSpPr>
        <p:spPr>
          <a:xfrm>
            <a:off x="428625" y="1631485"/>
            <a:ext cx="5742823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400" b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Resultat final: </a:t>
            </a:r>
          </a:p>
          <a:p>
            <a:endParaRPr lang="ca-ES" sz="1400" b="1" dirty="0">
              <a:solidFill>
                <a:srgbClr val="83005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28600" indent="-228600">
              <a:spcAft>
                <a:spcPts val="600"/>
              </a:spcAft>
              <a:buSzPct val="150000"/>
              <a:buFont typeface="Wingdings" panose="05000000000000000000" pitchFamily="2" charset="2"/>
              <a:buChar char="ü"/>
            </a:pPr>
            <a:r>
              <a:rPr lang="ca-ES" sz="1400" dirty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Procureu retallar exactament just per dins de la línia negra per tal d’obtenir resultats òptims.</a:t>
            </a:r>
          </a:p>
          <a:p>
            <a:pPr marL="228600" indent="-228600">
              <a:spcAft>
                <a:spcPts val="600"/>
              </a:spcAft>
              <a:buSzPct val="150000"/>
              <a:buFont typeface="Wingdings" panose="05000000000000000000" pitchFamily="2" charset="2"/>
              <a:buChar char="ü"/>
            </a:pPr>
            <a:r>
              <a:rPr lang="ca-ES" sz="1400" dirty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Si convé, repetiu l’operació i després comproveu el resultat a la xarxa social.</a:t>
            </a:r>
          </a:p>
        </p:txBody>
      </p:sp>
      <p:grpSp>
        <p:nvGrpSpPr>
          <p:cNvPr id="7" name="Grupo 6"/>
          <p:cNvGrpSpPr>
            <a:grpSpLocks noChangeAspect="1"/>
          </p:cNvGrpSpPr>
          <p:nvPr/>
        </p:nvGrpSpPr>
        <p:grpSpPr>
          <a:xfrm>
            <a:off x="9818463" y="1591535"/>
            <a:ext cx="1512334" cy="1512334"/>
            <a:chOff x="7397602" y="3589852"/>
            <a:chExt cx="1727935" cy="1727935"/>
          </a:xfrm>
        </p:grpSpPr>
        <p:sp>
          <p:nvSpPr>
            <p:cNvPr id="5" name="Elipse 4"/>
            <p:cNvSpPr/>
            <p:nvPr/>
          </p:nvSpPr>
          <p:spPr>
            <a:xfrm>
              <a:off x="7414625" y="3606875"/>
              <a:ext cx="1693888" cy="169388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7602" y="3589852"/>
              <a:ext cx="1727935" cy="1727935"/>
            </a:xfrm>
            <a:prstGeom prst="rect">
              <a:avLst/>
            </a:prstGeom>
          </p:spPr>
        </p:pic>
        <p:sp>
          <p:nvSpPr>
            <p:cNvPr id="6" name="CuadroTexto 5"/>
            <p:cNvSpPr txBox="1"/>
            <p:nvPr/>
          </p:nvSpPr>
          <p:spPr>
            <a:xfrm>
              <a:off x="7692829" y="3747542"/>
              <a:ext cx="1077519" cy="8088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a-ES" sz="2000" dirty="0"/>
                <a:t>ZONA </a:t>
              </a:r>
            </a:p>
            <a:p>
              <a:pPr algn="ctr"/>
              <a:r>
                <a:rPr lang="ca-ES" sz="2000" dirty="0"/>
                <a:t>LLIURE</a:t>
              </a:r>
            </a:p>
          </p:txBody>
        </p:sp>
      </p:grp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7946" y="1591879"/>
            <a:ext cx="1519254" cy="1517174"/>
          </a:xfrm>
          <a:prstGeom prst="rect">
            <a:avLst/>
          </a:prstGeom>
        </p:spPr>
      </p:pic>
      <p:sp>
        <p:nvSpPr>
          <p:cNvPr id="13" name="Flecha derecha 12"/>
          <p:cNvSpPr/>
          <p:nvPr/>
        </p:nvSpPr>
        <p:spPr>
          <a:xfrm>
            <a:off x="8523684" y="1892767"/>
            <a:ext cx="978152" cy="9428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5" name="Rectángulo 24"/>
          <p:cNvSpPr/>
          <p:nvPr/>
        </p:nvSpPr>
        <p:spPr>
          <a:xfrm>
            <a:off x="428625" y="3764577"/>
            <a:ext cx="57428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spcAft>
                <a:spcPts val="600"/>
              </a:spcAft>
              <a:buSzPct val="200000"/>
              <a:buFont typeface="Wingdings" panose="05000000000000000000" pitchFamily="2" charset="2"/>
              <a:buChar char=""/>
            </a:pPr>
            <a:r>
              <a:rPr lang="ca-ES" sz="1400" b="1" dirty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Eviteu resultats com els següents:</a:t>
            </a:r>
          </a:p>
        </p:txBody>
      </p:sp>
      <p:grpSp>
        <p:nvGrpSpPr>
          <p:cNvPr id="54" name="Grupo 53"/>
          <p:cNvGrpSpPr/>
          <p:nvPr/>
        </p:nvGrpSpPr>
        <p:grpSpPr>
          <a:xfrm>
            <a:off x="518369" y="4253878"/>
            <a:ext cx="1693888" cy="1693888"/>
            <a:chOff x="785069" y="3885442"/>
            <a:chExt cx="1693888" cy="1693888"/>
          </a:xfrm>
        </p:grpSpPr>
        <p:sp>
          <p:nvSpPr>
            <p:cNvPr id="27" name="Elipse 26"/>
            <p:cNvSpPr/>
            <p:nvPr/>
          </p:nvSpPr>
          <p:spPr>
            <a:xfrm>
              <a:off x="785069" y="3885442"/>
              <a:ext cx="1693888" cy="169388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grpSp>
          <p:nvGrpSpPr>
            <p:cNvPr id="28" name="Grupo 27"/>
            <p:cNvGrpSpPr>
              <a:grpSpLocks noChangeAspect="1"/>
            </p:cNvGrpSpPr>
            <p:nvPr/>
          </p:nvGrpSpPr>
          <p:grpSpPr>
            <a:xfrm>
              <a:off x="916099" y="4016472"/>
              <a:ext cx="1431828" cy="1431828"/>
              <a:chOff x="10052894" y="4266442"/>
              <a:chExt cx="1693888" cy="1693888"/>
            </a:xfrm>
          </p:grpSpPr>
          <p:pic>
            <p:nvPicPr>
              <p:cNvPr id="29" name="Imagen 2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52894" y="4266442"/>
                <a:ext cx="1693888" cy="1693888"/>
              </a:xfrm>
              <a:prstGeom prst="rect">
                <a:avLst/>
              </a:prstGeom>
            </p:spPr>
          </p:pic>
          <p:sp>
            <p:nvSpPr>
              <p:cNvPr id="30" name="CuadroTexto 29"/>
              <p:cNvSpPr txBox="1"/>
              <p:nvPr/>
            </p:nvSpPr>
            <p:spPr>
              <a:xfrm>
                <a:off x="10361078" y="4453819"/>
                <a:ext cx="1077519" cy="837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a-ES" sz="2000" dirty="0"/>
                  <a:t>ZONA </a:t>
                </a:r>
              </a:p>
              <a:p>
                <a:pPr algn="ctr"/>
                <a:r>
                  <a:rPr lang="ca-ES" sz="2000" dirty="0"/>
                  <a:t>LLIURE</a:t>
                </a:r>
              </a:p>
            </p:txBody>
          </p:sp>
        </p:grpSp>
      </p:grpSp>
      <p:grpSp>
        <p:nvGrpSpPr>
          <p:cNvPr id="55" name="Grupo 54"/>
          <p:cNvGrpSpPr/>
          <p:nvPr/>
        </p:nvGrpSpPr>
        <p:grpSpPr>
          <a:xfrm>
            <a:off x="2492804" y="4253878"/>
            <a:ext cx="1693888" cy="1693888"/>
            <a:chOff x="2739462" y="3885442"/>
            <a:chExt cx="1693888" cy="1693888"/>
          </a:xfrm>
        </p:grpSpPr>
        <p:sp>
          <p:nvSpPr>
            <p:cNvPr id="31" name="Elipse 30"/>
            <p:cNvSpPr/>
            <p:nvPr/>
          </p:nvSpPr>
          <p:spPr>
            <a:xfrm>
              <a:off x="2739462" y="3885442"/>
              <a:ext cx="1693888" cy="169388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grpSp>
          <p:nvGrpSpPr>
            <p:cNvPr id="32" name="Grupo 31"/>
            <p:cNvGrpSpPr>
              <a:grpSpLocks noChangeAspect="1"/>
            </p:cNvGrpSpPr>
            <p:nvPr/>
          </p:nvGrpSpPr>
          <p:grpSpPr>
            <a:xfrm>
              <a:off x="2937167" y="4071302"/>
              <a:ext cx="1431828" cy="1431828"/>
              <a:chOff x="10052894" y="4266442"/>
              <a:chExt cx="1693888" cy="1693888"/>
            </a:xfrm>
          </p:grpSpPr>
          <p:pic>
            <p:nvPicPr>
              <p:cNvPr id="33" name="Imagen 3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52894" y="4266442"/>
                <a:ext cx="1693888" cy="1693888"/>
              </a:xfrm>
              <a:prstGeom prst="rect">
                <a:avLst/>
              </a:prstGeom>
            </p:spPr>
          </p:pic>
          <p:sp>
            <p:nvSpPr>
              <p:cNvPr id="34" name="CuadroTexto 33"/>
              <p:cNvSpPr txBox="1"/>
              <p:nvPr/>
            </p:nvSpPr>
            <p:spPr>
              <a:xfrm>
                <a:off x="10361078" y="4453819"/>
                <a:ext cx="1077519" cy="837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a-ES" sz="2000" dirty="0"/>
                  <a:t>ZONA </a:t>
                </a:r>
              </a:p>
              <a:p>
                <a:pPr algn="ctr"/>
                <a:r>
                  <a:rPr lang="ca-ES" sz="2000" dirty="0"/>
                  <a:t>LLIURE</a:t>
                </a:r>
              </a:p>
            </p:txBody>
          </p:sp>
        </p:grpSp>
      </p:grpSp>
      <p:grpSp>
        <p:nvGrpSpPr>
          <p:cNvPr id="56" name="Grupo 55"/>
          <p:cNvGrpSpPr/>
          <p:nvPr/>
        </p:nvGrpSpPr>
        <p:grpSpPr>
          <a:xfrm>
            <a:off x="4467239" y="4253878"/>
            <a:ext cx="1693888" cy="1693888"/>
            <a:chOff x="4712012" y="3885442"/>
            <a:chExt cx="1693888" cy="1693888"/>
          </a:xfrm>
        </p:grpSpPr>
        <p:sp>
          <p:nvSpPr>
            <p:cNvPr id="35" name="Elipse 34"/>
            <p:cNvSpPr/>
            <p:nvPr/>
          </p:nvSpPr>
          <p:spPr>
            <a:xfrm>
              <a:off x="4712012" y="3885442"/>
              <a:ext cx="1693888" cy="169388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grpSp>
          <p:nvGrpSpPr>
            <p:cNvPr id="36" name="Grupo 35"/>
            <p:cNvGrpSpPr>
              <a:grpSpLocks noChangeAspect="1"/>
            </p:cNvGrpSpPr>
            <p:nvPr/>
          </p:nvGrpSpPr>
          <p:grpSpPr>
            <a:xfrm>
              <a:off x="4727396" y="3917023"/>
              <a:ext cx="1644072" cy="1611676"/>
              <a:chOff x="10052894" y="4266442"/>
              <a:chExt cx="1693888" cy="1693888"/>
            </a:xfrm>
          </p:grpSpPr>
          <p:pic>
            <p:nvPicPr>
              <p:cNvPr id="37" name="Imagen 36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52894" y="4266442"/>
                <a:ext cx="1693888" cy="1693888"/>
              </a:xfrm>
              <a:prstGeom prst="rect">
                <a:avLst/>
              </a:prstGeom>
            </p:spPr>
          </p:pic>
          <p:sp>
            <p:nvSpPr>
              <p:cNvPr id="38" name="CuadroTexto 37"/>
              <p:cNvSpPr txBox="1"/>
              <p:nvPr/>
            </p:nvSpPr>
            <p:spPr>
              <a:xfrm>
                <a:off x="10361078" y="4453819"/>
                <a:ext cx="1077519" cy="837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a-ES" sz="2000" dirty="0"/>
                  <a:t>ZONA </a:t>
                </a:r>
              </a:p>
              <a:p>
                <a:pPr algn="ctr"/>
                <a:r>
                  <a:rPr lang="ca-ES" sz="2000" dirty="0"/>
                  <a:t>LLIURE</a:t>
                </a:r>
              </a:p>
            </p:txBody>
          </p:sp>
        </p:grpSp>
      </p:grpSp>
      <p:grpSp>
        <p:nvGrpSpPr>
          <p:cNvPr id="57" name="Grupo 56"/>
          <p:cNvGrpSpPr/>
          <p:nvPr/>
        </p:nvGrpSpPr>
        <p:grpSpPr>
          <a:xfrm>
            <a:off x="6441674" y="4253878"/>
            <a:ext cx="1693888" cy="1693888"/>
            <a:chOff x="6670589" y="3885442"/>
            <a:chExt cx="1693888" cy="1693888"/>
          </a:xfrm>
        </p:grpSpPr>
        <p:sp>
          <p:nvSpPr>
            <p:cNvPr id="39" name="Elipse 38"/>
            <p:cNvSpPr/>
            <p:nvPr/>
          </p:nvSpPr>
          <p:spPr>
            <a:xfrm>
              <a:off x="6670589" y="3885442"/>
              <a:ext cx="1693888" cy="169388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grpSp>
          <p:nvGrpSpPr>
            <p:cNvPr id="40" name="Grupo 39"/>
            <p:cNvGrpSpPr>
              <a:grpSpLocks noChangeAspect="1"/>
            </p:cNvGrpSpPr>
            <p:nvPr/>
          </p:nvGrpSpPr>
          <p:grpSpPr>
            <a:xfrm>
              <a:off x="6862616" y="4016472"/>
              <a:ext cx="1309834" cy="1431828"/>
              <a:chOff x="10052894" y="4266442"/>
              <a:chExt cx="1693888" cy="1693888"/>
            </a:xfrm>
          </p:grpSpPr>
          <p:pic>
            <p:nvPicPr>
              <p:cNvPr id="41" name="Imagen 4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52894" y="4266442"/>
                <a:ext cx="1693888" cy="1693888"/>
              </a:xfrm>
              <a:prstGeom prst="rect">
                <a:avLst/>
              </a:prstGeom>
            </p:spPr>
          </p:pic>
          <p:sp>
            <p:nvSpPr>
              <p:cNvPr id="42" name="CuadroTexto 41"/>
              <p:cNvSpPr txBox="1"/>
              <p:nvPr/>
            </p:nvSpPr>
            <p:spPr>
              <a:xfrm>
                <a:off x="10361078" y="4453819"/>
                <a:ext cx="1077519" cy="7646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a-ES" dirty="0"/>
                  <a:t>ZONA </a:t>
                </a:r>
              </a:p>
              <a:p>
                <a:pPr algn="ctr"/>
                <a:r>
                  <a:rPr lang="ca-ES" dirty="0"/>
                  <a:t>LLIURE</a:t>
                </a:r>
              </a:p>
            </p:txBody>
          </p:sp>
        </p:grpSp>
      </p:grpSp>
      <p:grpSp>
        <p:nvGrpSpPr>
          <p:cNvPr id="53" name="Grupo 52"/>
          <p:cNvGrpSpPr/>
          <p:nvPr/>
        </p:nvGrpSpPr>
        <p:grpSpPr>
          <a:xfrm>
            <a:off x="8416109" y="4344655"/>
            <a:ext cx="1512334" cy="1512334"/>
            <a:chOff x="8818338" y="3966694"/>
            <a:chExt cx="1512334" cy="1512334"/>
          </a:xfrm>
        </p:grpSpPr>
        <p:grpSp>
          <p:nvGrpSpPr>
            <p:cNvPr id="43" name="Grupo 42"/>
            <p:cNvGrpSpPr>
              <a:grpSpLocks noChangeAspect="1"/>
            </p:cNvGrpSpPr>
            <p:nvPr/>
          </p:nvGrpSpPr>
          <p:grpSpPr>
            <a:xfrm>
              <a:off x="8818338" y="3966694"/>
              <a:ext cx="1512334" cy="1512334"/>
              <a:chOff x="7397602" y="3589852"/>
              <a:chExt cx="1727935" cy="1727935"/>
            </a:xfrm>
          </p:grpSpPr>
          <p:sp>
            <p:nvSpPr>
              <p:cNvPr id="44" name="Elipse 43"/>
              <p:cNvSpPr/>
              <p:nvPr/>
            </p:nvSpPr>
            <p:spPr>
              <a:xfrm>
                <a:off x="7414625" y="3606875"/>
                <a:ext cx="1693888" cy="16938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a-ES"/>
              </a:p>
            </p:txBody>
          </p:sp>
          <p:pic>
            <p:nvPicPr>
              <p:cNvPr id="45" name="Imagen 44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97602" y="3589852"/>
                <a:ext cx="1727935" cy="1727935"/>
              </a:xfrm>
              <a:prstGeom prst="rect">
                <a:avLst/>
              </a:prstGeom>
            </p:spPr>
          </p:pic>
          <p:sp>
            <p:nvSpPr>
              <p:cNvPr id="46" name="CuadroTexto 45"/>
              <p:cNvSpPr txBox="1"/>
              <p:nvPr/>
            </p:nvSpPr>
            <p:spPr>
              <a:xfrm>
                <a:off x="7692829" y="3747542"/>
                <a:ext cx="1077519" cy="8088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a-ES" sz="2000" dirty="0"/>
                  <a:t>ZONA </a:t>
                </a:r>
              </a:p>
              <a:p>
                <a:pPr algn="ctr"/>
                <a:r>
                  <a:rPr lang="ca-ES" sz="2000" dirty="0"/>
                  <a:t>LLIURE</a:t>
                </a:r>
              </a:p>
            </p:txBody>
          </p:sp>
        </p:grpSp>
        <p:sp>
          <p:nvSpPr>
            <p:cNvPr id="22" name="Elipse 21"/>
            <p:cNvSpPr>
              <a:spLocks/>
            </p:cNvSpPr>
            <p:nvPr/>
          </p:nvSpPr>
          <p:spPr>
            <a:xfrm>
              <a:off x="8842944" y="3982195"/>
              <a:ext cx="1476000" cy="1483633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</p:grpSp>
      <p:grpSp>
        <p:nvGrpSpPr>
          <p:cNvPr id="47" name="Grupo 46"/>
          <p:cNvGrpSpPr/>
          <p:nvPr/>
        </p:nvGrpSpPr>
        <p:grpSpPr>
          <a:xfrm>
            <a:off x="10208988" y="4291333"/>
            <a:ext cx="1512334" cy="1618978"/>
            <a:chOff x="10475688" y="3966694"/>
            <a:chExt cx="1512334" cy="1618978"/>
          </a:xfrm>
        </p:grpSpPr>
        <p:grpSp>
          <p:nvGrpSpPr>
            <p:cNvPr id="48" name="Grupo 47"/>
            <p:cNvGrpSpPr>
              <a:grpSpLocks noChangeAspect="1"/>
            </p:cNvGrpSpPr>
            <p:nvPr/>
          </p:nvGrpSpPr>
          <p:grpSpPr>
            <a:xfrm>
              <a:off x="10475688" y="3966694"/>
              <a:ext cx="1512334" cy="1512334"/>
              <a:chOff x="7397602" y="3589852"/>
              <a:chExt cx="1727935" cy="1727935"/>
            </a:xfrm>
          </p:grpSpPr>
          <p:sp>
            <p:nvSpPr>
              <p:cNvPr id="49" name="Elipse 48"/>
              <p:cNvSpPr/>
              <p:nvPr/>
            </p:nvSpPr>
            <p:spPr>
              <a:xfrm>
                <a:off x="7414625" y="3606875"/>
                <a:ext cx="1693888" cy="16938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a-ES"/>
              </a:p>
            </p:txBody>
          </p:sp>
          <p:pic>
            <p:nvPicPr>
              <p:cNvPr id="50" name="Imagen 49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97602" y="3589852"/>
                <a:ext cx="1727935" cy="1727935"/>
              </a:xfrm>
              <a:prstGeom prst="rect">
                <a:avLst/>
              </a:prstGeom>
            </p:spPr>
          </p:pic>
          <p:sp>
            <p:nvSpPr>
              <p:cNvPr id="51" name="CuadroTexto 50"/>
              <p:cNvSpPr txBox="1"/>
              <p:nvPr/>
            </p:nvSpPr>
            <p:spPr>
              <a:xfrm>
                <a:off x="7692829" y="3747542"/>
                <a:ext cx="1077519" cy="8088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a-ES" sz="2000" dirty="0"/>
                  <a:t>ZONA </a:t>
                </a:r>
              </a:p>
              <a:p>
                <a:pPr algn="ctr"/>
                <a:r>
                  <a:rPr lang="ca-ES" sz="2000" dirty="0"/>
                  <a:t>LLIURE</a:t>
                </a:r>
              </a:p>
            </p:txBody>
          </p:sp>
        </p:grpSp>
        <p:sp>
          <p:nvSpPr>
            <p:cNvPr id="24" name="Arco 23"/>
            <p:cNvSpPr/>
            <p:nvPr/>
          </p:nvSpPr>
          <p:spPr>
            <a:xfrm>
              <a:off x="10490376" y="3992271"/>
              <a:ext cx="1487306" cy="1593401"/>
            </a:xfrm>
            <a:prstGeom prst="arc">
              <a:avLst>
                <a:gd name="adj1" fmla="val 10585087"/>
                <a:gd name="adj2" fmla="val 190300"/>
              </a:avLst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</p:grpSp>
    </p:spTree>
    <p:extLst>
      <p:ext uri="{BB962C8B-B14F-4D97-AF65-F5344CB8AC3E}">
        <p14:creationId xmlns:p14="http://schemas.microsoft.com/office/powerpoint/2010/main" val="2570187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uadroTexto 178"/>
          <p:cNvSpPr txBox="1"/>
          <p:nvPr/>
        </p:nvSpPr>
        <p:spPr>
          <a:xfrm>
            <a:off x="428625" y="108065"/>
            <a:ext cx="11658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b="1" dirty="0">
                <a:solidFill>
                  <a:srgbClr val="83005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IMATGE DE CAPÇALERA</a:t>
            </a:r>
            <a:endParaRPr lang="es-ES" sz="2400" b="1" dirty="0">
              <a:solidFill>
                <a:srgbClr val="83005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Rectángulo 213"/>
          <p:cNvSpPr/>
          <p:nvPr/>
        </p:nvSpPr>
        <p:spPr>
          <a:xfrm>
            <a:off x="428625" y="1298976"/>
            <a:ext cx="1134712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a-ES" sz="1200" b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Instruccions: </a:t>
            </a:r>
          </a:p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Enganxa la teva imatge de capçalera que vulguis provar en aquesta diapositiva.</a:t>
            </a:r>
          </a:p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Mou la imatge a la zona blava anomenada “Àrea per a imatge”.</a:t>
            </a:r>
          </a:p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Si la imatge queda per sota de la forma blava, selecciona-la, ves a la pestanya </a:t>
            </a:r>
            <a:r>
              <a:rPr lang="ca-ES" sz="1200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Format</a:t>
            </a: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i al grup d’eines </a:t>
            </a:r>
            <a:r>
              <a:rPr lang="ca-ES" sz="1200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Organització</a:t>
            </a: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clica la funció </a:t>
            </a:r>
            <a:r>
              <a:rPr lang="ca-ES" sz="1200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Porta-ho al davant </a:t>
            </a: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o </a:t>
            </a:r>
            <a:r>
              <a:rPr lang="ca-ES" sz="1200" i="1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Traer</a:t>
            </a:r>
            <a:r>
              <a:rPr lang="ca-ES" sz="1200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al </a:t>
            </a:r>
            <a:r>
              <a:rPr lang="ca-ES" sz="1200" i="1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frente</a:t>
            </a: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.</a:t>
            </a:r>
          </a:p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Posa la plantilla damunt de la imatge. Si no queda superposada, selecciona la plantilla, ves a la pestanya </a:t>
            </a:r>
            <a:r>
              <a:rPr lang="ca-ES" sz="1200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Format</a:t>
            </a: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i tria la funció </a:t>
            </a:r>
            <a:r>
              <a:rPr lang="ca-ES" sz="1200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Porta-ho al davant </a:t>
            </a: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o </a:t>
            </a:r>
            <a:r>
              <a:rPr lang="ca-ES" sz="1200" i="1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Traer</a:t>
            </a:r>
            <a:r>
              <a:rPr lang="ca-ES" sz="1200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al </a:t>
            </a:r>
            <a:r>
              <a:rPr lang="ca-ES" sz="1200" i="1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frente</a:t>
            </a: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al grup d’eines </a:t>
            </a:r>
            <a:r>
              <a:rPr lang="ca-ES" sz="1200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Organització</a:t>
            </a: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. </a:t>
            </a:r>
          </a:p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Adapta les dimensions de la teva imatge a l’espai disponible a la plantilla.</a:t>
            </a:r>
          </a:p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Quan estigui tot ajustat, amplia la diapositiva i utilitza l’eina </a:t>
            </a:r>
            <a:r>
              <a:rPr lang="ca-ES" sz="1200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Retalla i esbossa o Retalla (</a:t>
            </a:r>
            <a:r>
              <a:rPr lang="ca-ES" sz="1200" i="1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Recortes</a:t>
            </a:r>
            <a:r>
              <a:rPr lang="ca-ES" sz="1200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)</a:t>
            </a:r>
            <a:r>
              <a:rPr lang="ca-E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de Windows per a retallar la imatge entre el rectangle negre i el límit blanc de manera que no aparegui cap zona blanca ni negra. Desa la imatge i utilitza-la a la xarxa social corresponent.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435747" y="1002804"/>
            <a:ext cx="11658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83005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PLANTILLES PER A PROVAR LES PROPOSTES DE LA CCDP PER A IMATGE DE CAPÇALERA DE COMPTES DE XARXES SOCIALS</a:t>
            </a:r>
          </a:p>
        </p:txBody>
      </p:sp>
      <p:sp>
        <p:nvSpPr>
          <p:cNvPr id="4" name="Rectángulo 3"/>
          <p:cNvSpPr/>
          <p:nvPr/>
        </p:nvSpPr>
        <p:spPr>
          <a:xfrm>
            <a:off x="975747" y="4223812"/>
            <a:ext cx="4320000" cy="14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dirty="0"/>
              <a:t>Àrea per a imatge</a:t>
            </a:r>
          </a:p>
        </p:txBody>
      </p:sp>
      <p:sp>
        <p:nvSpPr>
          <p:cNvPr id="29" name="Rectángulo 28"/>
          <p:cNvSpPr/>
          <p:nvPr/>
        </p:nvSpPr>
        <p:spPr>
          <a:xfrm>
            <a:off x="615747" y="3683812"/>
            <a:ext cx="5040000" cy="25200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ca-ES" dirty="0"/>
              <a:t>Àrea de proves</a:t>
            </a:r>
            <a:endParaRPr lang="es-ES" dirty="0"/>
          </a:p>
        </p:txBody>
      </p:sp>
      <p:grpSp>
        <p:nvGrpSpPr>
          <p:cNvPr id="10" name="Grupo 9"/>
          <p:cNvGrpSpPr>
            <a:grpSpLocks noChangeAspect="1"/>
          </p:cNvGrpSpPr>
          <p:nvPr/>
        </p:nvGrpSpPr>
        <p:grpSpPr>
          <a:xfrm>
            <a:off x="6264787" y="3683812"/>
            <a:ext cx="5040000" cy="2520000"/>
            <a:chOff x="936833" y="1989025"/>
            <a:chExt cx="5760231" cy="2880000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6833" y="1989025"/>
              <a:ext cx="5760231" cy="2880000"/>
            </a:xfrm>
            <a:prstGeom prst="rect">
              <a:avLst/>
            </a:prstGeom>
          </p:spPr>
        </p:pic>
        <p:sp>
          <p:nvSpPr>
            <p:cNvPr id="2" name="Rectángulo 1"/>
            <p:cNvSpPr/>
            <p:nvPr/>
          </p:nvSpPr>
          <p:spPr>
            <a:xfrm>
              <a:off x="1648823" y="2701778"/>
              <a:ext cx="4323716" cy="14482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</p:grpSp>
    </p:spTree>
    <p:extLst>
      <p:ext uri="{BB962C8B-B14F-4D97-AF65-F5344CB8AC3E}">
        <p14:creationId xmlns:p14="http://schemas.microsoft.com/office/powerpoint/2010/main" val="35280935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2619</TotalTime>
  <Words>513</Words>
  <Application>Microsoft Macintosh PowerPoint</Application>
  <PresentationFormat>Panorámica</PresentationFormat>
  <Paragraphs>50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Times</vt:lpstr>
      <vt:lpstr>Times-Roman</vt:lpstr>
      <vt:lpstr>Wingdings</vt:lpstr>
      <vt:lpstr>Tema de Office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Àlex</dc:creator>
  <cp:lastModifiedBy>Microsoft Office User</cp:lastModifiedBy>
  <cp:revision>153</cp:revision>
  <dcterms:created xsi:type="dcterms:W3CDTF">2020-05-20T14:27:55Z</dcterms:created>
  <dcterms:modified xsi:type="dcterms:W3CDTF">2025-10-14T13:38:14Z</dcterms:modified>
</cp:coreProperties>
</file>